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305" r:id="rId3"/>
    <p:sldId id="277" r:id="rId4"/>
    <p:sldId id="303" r:id="rId5"/>
    <p:sldId id="300" r:id="rId6"/>
    <p:sldId id="282" r:id="rId7"/>
    <p:sldId id="283" r:id="rId8"/>
    <p:sldId id="284" r:id="rId9"/>
    <p:sldId id="287" r:id="rId10"/>
    <p:sldId id="286" r:id="rId11"/>
    <p:sldId id="285" r:id="rId12"/>
    <p:sldId id="293" r:id="rId13"/>
    <p:sldId id="294" r:id="rId14"/>
    <p:sldId id="291" r:id="rId15"/>
    <p:sldId id="301" r:id="rId16"/>
    <p:sldId id="28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19"/>
    <p:restoredTop sz="94694"/>
  </p:normalViewPr>
  <p:slideViewPr>
    <p:cSldViewPr snapToGrid="0" snapToObjects="1">
      <p:cViewPr varScale="1">
        <p:scale>
          <a:sx n="135" d="100"/>
          <a:sy n="135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78DDD-EA27-F543-A0C4-F22B3029C897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7E50B-11E6-EA44-9176-FD37B4B30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93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Notes on programming language - </a:t>
            </a:r>
            <a:r>
              <a:rPr lang="en-US" dirty="0" err="1"/>
              <a:t>prereqs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D187C-9021-B548-9077-AFDC4E6B59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27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06B74-E61F-4645-A0AE-A2D12EA44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D71000-4688-F643-AFCE-D75CDCA0F8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49387-197F-254F-8E1D-E3041865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FA6C9-FC10-5E41-9340-7CCF2ACE0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FE797-09CD-674D-A98D-89DA6ED5A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2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89689-26F6-F349-8F04-5F27E3FE7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F50BBB-E370-4F4F-9080-4EFDB4D2C9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804B4-525C-EC44-9193-71E05A201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CE625-3196-1440-BD4B-1C43B040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2C0C3-E019-BA4B-90A3-27997C82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62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A3EA84-48A5-D84C-8BEB-E024270ED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663575-722E-F944-BA5B-8A7EEA48B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59FEF-04F4-534A-8480-10F628654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E5ED4-162A-EB4B-8E2F-A4C080F90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7FC5C-14CF-2449-B8BF-B634E4CB0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1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1984-B585-2A4B-8ADC-9248EF68B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E8170-7ACC-544C-8B4D-2EC00AEFC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24EEF-A6AD-3E4E-8C74-4AEC52167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8E21B-8A50-8748-A2B8-BA0DBAF4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EBD5B-EABD-6747-9729-31AE121A9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32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606E-87A1-2243-9737-A27BBE058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47539-7B55-B347-92DD-D943BDEE7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DA0FD-1F79-BC40-B287-C4D8EFFA8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2FC3E-E9FA-2A4A-82D2-5A7F68E22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54831-2958-DB4E-AC24-F2942B57E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0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FFAF-3A10-904C-AE06-C78651733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26817-80C7-F142-A485-05A27A82C0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E99D5-96BE-6445-A658-6679A4D815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D2B122-D61E-CC4C-9D3A-F6C00A0F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580A4-9830-A64F-8CAE-C6E4BE388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EB5E0-AF84-3647-9090-76100682A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10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816E6-FB5F-E044-8634-7B2EB733D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4AB2B-62B1-764B-B35D-F4FF60525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8F605-ACC6-3C41-A8A4-D4A156610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0F9AE-6732-794F-857B-8BE899C4C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C6F3CE-F4A6-6E48-840E-B35753421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0486B3-80E2-E443-B158-E3DCCF399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796B7-1A77-C94F-9541-8BEFC31E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C39829-A137-B045-A608-991889775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3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D582-FF9E-3848-8CA5-3FA44930F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2CDD81-631F-094B-BF2A-6292B8C36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49A2F-BA98-F045-8CEF-EDE94486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BE685-2732-B649-BBE9-968BC532C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573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438247-9C89-1840-9BF9-931F419D4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C1878-B58A-7041-9648-2AAB2EEA6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63289-6DD1-C041-ABDE-EBD3DF3DF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99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F36C7-5A77-3646-B9FD-24E160B77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72196-CAA8-B345-B444-9AB4B2C0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65833-959A-7F40-80A7-520B28607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C1288-BECB-E142-9FDE-017407CE0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88CAB-71D2-C749-AEC0-D7F67CFB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482BB-67D1-FA4D-B181-4F074B28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1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6C4F1-A950-624E-8B33-67BE955C7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A4BDBA-9087-A346-954F-970E81F73D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D9FB3-9B5B-CC44-B9A5-597C4D5FE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AAE36-D629-0E49-89F3-FA207107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0D0ED6-91E6-BC4C-96F6-2A839EC3D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7165D-1846-7E45-A52B-6017B8FB8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9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66764E-1580-114F-B61D-C9445F8DC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01AF7-5B83-4046-A49D-EE6776354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430A8-68D5-F449-B282-4FDA1FDC4B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9FDF8-2AA3-894A-9487-29E4A4B5F80F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32236-6168-FF40-A069-476F72C2F5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0BC73-5746-D249-9925-8F7678D21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3DF61-C888-1C40-A12D-E30DCF065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5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B8A2D-BFA4-9947-A460-DAE146DA9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Bioinformatics for RNA-seq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2B9A9B-C1C9-F246-8CC5-B7B2F31D8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200" err="1"/>
              <a:t>Wenwen</a:t>
            </a:r>
            <a:r>
              <a:rPr lang="en-US" sz="2200"/>
              <a:t> Hou </a:t>
            </a:r>
          </a:p>
          <a:p>
            <a:pPr algn="l"/>
            <a:r>
              <a:rPr lang="en-US" sz="2200"/>
              <a:t>Rebecca </a:t>
            </a:r>
            <a:r>
              <a:rPr lang="en-US" sz="2200" err="1"/>
              <a:t>Batorsky</a:t>
            </a:r>
            <a:endParaRPr lang="en-US" sz="2200"/>
          </a:p>
          <a:p>
            <a:pPr algn="l"/>
            <a:r>
              <a:rPr lang="en-US" sz="2200"/>
              <a:t>Albert Tai</a:t>
            </a:r>
          </a:p>
          <a:p>
            <a:pPr algn="l"/>
            <a:r>
              <a:rPr lang="en-US" sz="2200"/>
              <a:t>May 2020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030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1525ABD-C55C-7745-958F-9AA7FADA8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99" y="0"/>
            <a:ext cx="9090604" cy="68547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6934A4-F1D0-7946-9D8B-475D69B9032F}"/>
              </a:ext>
            </a:extLst>
          </p:cNvPr>
          <p:cNvSpPr txBox="1"/>
          <p:nvPr/>
        </p:nvSpPr>
        <p:spPr>
          <a:xfrm>
            <a:off x="9514703" y="5498757"/>
            <a:ext cx="2529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Credit: http://</a:t>
            </a:r>
            <a:r>
              <a:rPr lang="en-US" b="1" dirty="0" err="1"/>
              <a:t>chagall.med.cornell.edu</a:t>
            </a:r>
            <a:r>
              <a:rPr lang="en-US" b="1" dirty="0"/>
              <a:t>/</a:t>
            </a:r>
            <a:r>
              <a:rPr lang="en-US" b="1" dirty="0" err="1"/>
              <a:t>RNASEQcourse</a:t>
            </a:r>
            <a:r>
              <a:rPr lang="en-US" b="1" dirty="0"/>
              <a:t>/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301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89C6F9-84EF-394B-B734-0413C827A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346" y="0"/>
            <a:ext cx="90553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788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7CD579-20FF-E140-8813-7287FED6C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788" y="899835"/>
            <a:ext cx="8334423" cy="578466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3741DF6-6EBC-4A46-8BC9-64BBD2368566}"/>
              </a:ext>
            </a:extLst>
          </p:cNvPr>
          <p:cNvSpPr/>
          <p:nvPr/>
        </p:nvSpPr>
        <p:spPr>
          <a:xfrm>
            <a:off x="4598205" y="2874468"/>
            <a:ext cx="3892379" cy="38100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19F3891-EF44-E142-B62C-4F9A1D2F321E}"/>
              </a:ext>
            </a:extLst>
          </p:cNvPr>
          <p:cNvSpPr/>
          <p:nvPr/>
        </p:nvSpPr>
        <p:spPr>
          <a:xfrm>
            <a:off x="5615578" y="2542536"/>
            <a:ext cx="3892379" cy="38100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E7E1D1A-5D35-1648-9C19-D18A690C1147}"/>
              </a:ext>
            </a:extLst>
          </p:cNvPr>
          <p:cNvSpPr/>
          <p:nvPr/>
        </p:nvSpPr>
        <p:spPr>
          <a:xfrm>
            <a:off x="5817405" y="2775868"/>
            <a:ext cx="3892379" cy="38100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C082C1-DC90-AA48-B270-5828AF66FCD4}"/>
              </a:ext>
            </a:extLst>
          </p:cNvPr>
          <p:cNvSpPr txBox="1"/>
          <p:nvPr/>
        </p:nvSpPr>
        <p:spPr>
          <a:xfrm>
            <a:off x="7168186" y="925303"/>
            <a:ext cx="1591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 extraction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8BD995-8DEC-B346-A247-B21AD0447020}"/>
              </a:ext>
            </a:extLst>
          </p:cNvPr>
          <p:cNvSpPr txBox="1"/>
          <p:nvPr/>
        </p:nvSpPr>
        <p:spPr>
          <a:xfrm>
            <a:off x="6669538" y="1486429"/>
            <a:ext cx="191539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mRNA enrichment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BF3E832-65F1-264A-AE82-55FF5781166B}"/>
              </a:ext>
            </a:extLst>
          </p:cNvPr>
          <p:cNvSpPr txBox="1"/>
          <p:nvPr/>
        </p:nvSpPr>
        <p:spPr>
          <a:xfrm>
            <a:off x="6382202" y="2146585"/>
            <a:ext cx="23769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Fragmentation ~200 </a:t>
            </a:r>
            <a:r>
              <a:rPr lang="en-US" dirty="0" err="1"/>
              <a:t>bp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C59307-8A29-6648-A983-97A715C5541F}"/>
              </a:ext>
            </a:extLst>
          </p:cNvPr>
          <p:cNvSpPr txBox="1"/>
          <p:nvPr/>
        </p:nvSpPr>
        <p:spPr>
          <a:xfrm>
            <a:off x="2914823" y="2293710"/>
            <a:ext cx="242989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Random priming + reverse transcription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389F1E-D034-0E4F-9EE2-05C053AAECA1}"/>
              </a:ext>
            </a:extLst>
          </p:cNvPr>
          <p:cNvSpPr txBox="1"/>
          <p:nvPr/>
        </p:nvSpPr>
        <p:spPr>
          <a:xfrm>
            <a:off x="2313618" y="5379344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PCR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C6300A-1F99-FB41-9BB4-5AD32D6E6740}"/>
              </a:ext>
            </a:extLst>
          </p:cNvPr>
          <p:cNvSpPr txBox="1"/>
          <p:nvPr/>
        </p:nvSpPr>
        <p:spPr>
          <a:xfrm>
            <a:off x="2849944" y="4617329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7FE4222-B3EB-0641-AE9B-3B4B141A8F5F}"/>
              </a:ext>
            </a:extLst>
          </p:cNvPr>
          <p:cNvSpPr txBox="1"/>
          <p:nvPr/>
        </p:nvSpPr>
        <p:spPr>
          <a:xfrm>
            <a:off x="2848920" y="5194678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B49A4D-7656-3143-A387-65AF310A53FC}"/>
              </a:ext>
            </a:extLst>
          </p:cNvPr>
          <p:cNvSpPr txBox="1"/>
          <p:nvPr/>
        </p:nvSpPr>
        <p:spPr>
          <a:xfrm>
            <a:off x="1601533" y="4523412"/>
            <a:ext cx="190479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Sequencing adapter ligation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C34532-EA96-8847-870A-CE6ACAF558BD}"/>
              </a:ext>
            </a:extLst>
          </p:cNvPr>
          <p:cNvSpPr txBox="1"/>
          <p:nvPr/>
        </p:nvSpPr>
        <p:spPr>
          <a:xfrm>
            <a:off x="3112222" y="3328974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FC0CF6-9961-9E49-83D4-52D530AA115F}"/>
              </a:ext>
            </a:extLst>
          </p:cNvPr>
          <p:cNvSpPr txBox="1"/>
          <p:nvPr/>
        </p:nvSpPr>
        <p:spPr>
          <a:xfrm>
            <a:off x="2028420" y="3219867"/>
            <a:ext cx="16410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Double stranded cDNA synthesis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5BF8F7-844E-4E43-92BF-301E34F1EDEA}"/>
              </a:ext>
            </a:extLst>
          </p:cNvPr>
          <p:cNvSpPr/>
          <p:nvPr/>
        </p:nvSpPr>
        <p:spPr>
          <a:xfrm>
            <a:off x="121592" y="86917"/>
            <a:ext cx="75056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YanoneKaffeesatz"/>
              </a:rPr>
              <a:t>Classic Illumina </a:t>
            </a:r>
            <a:r>
              <a:rPr lang="en-US" sz="3200" dirty="0" err="1">
                <a:solidFill>
                  <a:schemeClr val="accent1"/>
                </a:solidFill>
                <a:latin typeface="YanoneKaffeesatz"/>
              </a:rPr>
              <a:t>RNAseq</a:t>
            </a:r>
            <a:r>
              <a:rPr lang="en-US" sz="3200" dirty="0">
                <a:solidFill>
                  <a:schemeClr val="accent1"/>
                </a:solidFill>
                <a:latin typeface="YanoneKaffeesatz"/>
              </a:rPr>
              <a:t> Library Preparation 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783FCB-B152-314C-90BA-D01FB61E6154}"/>
              </a:ext>
            </a:extLst>
          </p:cNvPr>
          <p:cNvSpPr/>
          <p:nvPr/>
        </p:nvSpPr>
        <p:spPr>
          <a:xfrm>
            <a:off x="7561767" y="6481131"/>
            <a:ext cx="4625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DroidSerif"/>
              </a:rPr>
              <a:t>Van Dijk et al. Experimental Cell Research 2014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8934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7CD579-20FF-E140-8813-7287FED6C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788" y="702635"/>
            <a:ext cx="8334423" cy="57846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C082C1-DC90-AA48-B270-5828AF66FCD4}"/>
              </a:ext>
            </a:extLst>
          </p:cNvPr>
          <p:cNvSpPr txBox="1"/>
          <p:nvPr/>
        </p:nvSpPr>
        <p:spPr>
          <a:xfrm>
            <a:off x="7168186" y="811266"/>
            <a:ext cx="1591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RNA extraction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08BD995-8DEC-B346-A247-B21AD0447020}"/>
              </a:ext>
            </a:extLst>
          </p:cNvPr>
          <p:cNvSpPr txBox="1"/>
          <p:nvPr/>
        </p:nvSpPr>
        <p:spPr>
          <a:xfrm>
            <a:off x="6669538" y="1289229"/>
            <a:ext cx="191539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mRNA enrichment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BF3E832-65F1-264A-AE82-55FF5781166B}"/>
              </a:ext>
            </a:extLst>
          </p:cNvPr>
          <p:cNvSpPr txBox="1"/>
          <p:nvPr/>
        </p:nvSpPr>
        <p:spPr>
          <a:xfrm>
            <a:off x="6382202" y="1949385"/>
            <a:ext cx="23769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Fragmentation ~200 </a:t>
            </a:r>
            <a:r>
              <a:rPr lang="en-US" dirty="0" err="1"/>
              <a:t>bp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C59307-8A29-6648-A983-97A715C5541F}"/>
              </a:ext>
            </a:extLst>
          </p:cNvPr>
          <p:cNvSpPr txBox="1"/>
          <p:nvPr/>
        </p:nvSpPr>
        <p:spPr>
          <a:xfrm>
            <a:off x="2914823" y="2096510"/>
            <a:ext cx="242989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Random priming + reverse transcription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389F1E-D034-0E4F-9EE2-05C053AAECA1}"/>
              </a:ext>
            </a:extLst>
          </p:cNvPr>
          <p:cNvSpPr txBox="1"/>
          <p:nvPr/>
        </p:nvSpPr>
        <p:spPr>
          <a:xfrm>
            <a:off x="2313618" y="5182144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PCR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C6300A-1F99-FB41-9BB4-5AD32D6E6740}"/>
              </a:ext>
            </a:extLst>
          </p:cNvPr>
          <p:cNvSpPr txBox="1"/>
          <p:nvPr/>
        </p:nvSpPr>
        <p:spPr>
          <a:xfrm>
            <a:off x="2849944" y="4420129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7FE4222-B3EB-0641-AE9B-3B4B141A8F5F}"/>
              </a:ext>
            </a:extLst>
          </p:cNvPr>
          <p:cNvSpPr txBox="1"/>
          <p:nvPr/>
        </p:nvSpPr>
        <p:spPr>
          <a:xfrm>
            <a:off x="2848920" y="4997478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B49A4D-7656-3143-A387-65AF310A53FC}"/>
              </a:ext>
            </a:extLst>
          </p:cNvPr>
          <p:cNvSpPr txBox="1"/>
          <p:nvPr/>
        </p:nvSpPr>
        <p:spPr>
          <a:xfrm>
            <a:off x="1601533" y="4326212"/>
            <a:ext cx="190479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Sequencing adapter ligation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90A759C-435A-D749-AD5A-6245E495170F}"/>
              </a:ext>
            </a:extLst>
          </p:cNvPr>
          <p:cNvSpPr/>
          <p:nvPr/>
        </p:nvSpPr>
        <p:spPr>
          <a:xfrm>
            <a:off x="4820627" y="2520778"/>
            <a:ext cx="4175372" cy="4113785"/>
          </a:xfrm>
          <a:prstGeom prst="ellipse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D704FB-470B-3F46-8981-69FA3E3D4BCC}"/>
              </a:ext>
            </a:extLst>
          </p:cNvPr>
          <p:cNvSpPr txBox="1"/>
          <p:nvPr/>
        </p:nvSpPr>
        <p:spPr>
          <a:xfrm>
            <a:off x="5729416" y="3953477"/>
            <a:ext cx="2549406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See reference for protocols that preserve the strand information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4516C-37A4-D74C-9F86-4AFC3E47AC37}"/>
              </a:ext>
            </a:extLst>
          </p:cNvPr>
          <p:cNvSpPr txBox="1"/>
          <p:nvPr/>
        </p:nvSpPr>
        <p:spPr>
          <a:xfrm>
            <a:off x="3112222" y="3131774"/>
            <a:ext cx="88238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DE17CA-81C0-8A40-BA04-303302AAD171}"/>
              </a:ext>
            </a:extLst>
          </p:cNvPr>
          <p:cNvSpPr txBox="1"/>
          <p:nvPr/>
        </p:nvSpPr>
        <p:spPr>
          <a:xfrm>
            <a:off x="2028420" y="3022667"/>
            <a:ext cx="16410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Double stranded cDNA synthesis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16B723-B392-5B4A-BFE5-A00F9330DD38}"/>
              </a:ext>
            </a:extLst>
          </p:cNvPr>
          <p:cNvSpPr/>
          <p:nvPr/>
        </p:nvSpPr>
        <p:spPr>
          <a:xfrm>
            <a:off x="121592" y="86917"/>
            <a:ext cx="75056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YanoneKaffeesatz"/>
              </a:rPr>
              <a:t>Classic Illumina </a:t>
            </a:r>
            <a:r>
              <a:rPr lang="en-US" sz="3200" dirty="0" err="1">
                <a:solidFill>
                  <a:schemeClr val="accent1"/>
                </a:solidFill>
                <a:latin typeface="YanoneKaffeesatz"/>
              </a:rPr>
              <a:t>RNAseq</a:t>
            </a:r>
            <a:r>
              <a:rPr lang="en-US" sz="3200" dirty="0">
                <a:solidFill>
                  <a:schemeClr val="accent1"/>
                </a:solidFill>
                <a:latin typeface="YanoneKaffeesatz"/>
              </a:rPr>
              <a:t> Library Preparation 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99C5D6-D994-AF45-96F3-287884590F5B}"/>
              </a:ext>
            </a:extLst>
          </p:cNvPr>
          <p:cNvSpPr/>
          <p:nvPr/>
        </p:nvSpPr>
        <p:spPr>
          <a:xfrm>
            <a:off x="7627236" y="6487297"/>
            <a:ext cx="4572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DroidSerif"/>
              </a:rPr>
              <a:t>Van Dijk et </a:t>
            </a:r>
            <a:r>
              <a:rPr lang="en-US" dirty="0" err="1">
                <a:latin typeface="DroidSerif"/>
              </a:rPr>
              <a:t>al.Experimental</a:t>
            </a:r>
            <a:r>
              <a:rPr lang="en-US" dirty="0">
                <a:latin typeface="DroidSerif"/>
              </a:rPr>
              <a:t> Cell Research 2014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07044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65C06-D78A-AC47-AB6F-E1ACF5B88AE4}"/>
              </a:ext>
            </a:extLst>
          </p:cNvPr>
          <p:cNvSpPr txBox="1"/>
          <p:nvPr/>
        </p:nvSpPr>
        <p:spPr>
          <a:xfrm>
            <a:off x="159491" y="119559"/>
            <a:ext cx="3547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Illumina Sequencing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6D9500-5C63-1E46-9B60-CD2656D6C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659" y="1000898"/>
            <a:ext cx="8176113" cy="515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264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B8C52C-A353-CF46-93FC-0BCF85389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675" y="1062681"/>
            <a:ext cx="8520018" cy="54246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E4629D-FF93-714E-BA6F-774EFADC0CFF}"/>
              </a:ext>
            </a:extLst>
          </p:cNvPr>
          <p:cNvSpPr txBox="1"/>
          <p:nvPr/>
        </p:nvSpPr>
        <p:spPr>
          <a:xfrm>
            <a:off x="159491" y="119559"/>
            <a:ext cx="3547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Illumina Sequencing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88021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65C06-D78A-AC47-AB6F-E1ACF5B88AE4}"/>
              </a:ext>
            </a:extLst>
          </p:cNvPr>
          <p:cNvSpPr txBox="1"/>
          <p:nvPr/>
        </p:nvSpPr>
        <p:spPr>
          <a:xfrm>
            <a:off x="279491" y="74826"/>
            <a:ext cx="577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Avoiding bias by pooling samples 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5F0871-CE55-D643-B7FA-72BE5D79A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112" y="1438788"/>
            <a:ext cx="7281776" cy="515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0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8BA639-3BDB-A747-9B3D-AB3C5789E291}"/>
              </a:ext>
            </a:extLst>
          </p:cNvPr>
          <p:cNvSpPr txBox="1"/>
          <p:nvPr/>
        </p:nvSpPr>
        <p:spPr>
          <a:xfrm>
            <a:off x="914400" y="1458686"/>
            <a:ext cx="315522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Novel transcript discovery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Transcriptome assembly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cell analysis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Quantify alternative splicing </a:t>
            </a:r>
          </a:p>
          <a:p>
            <a:r>
              <a:rPr lang="en-US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Differential Expression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7F5C9B-A81C-7E4E-A5BC-DF1E846D600F}"/>
              </a:ext>
            </a:extLst>
          </p:cNvPr>
          <p:cNvSpPr txBox="1"/>
          <p:nvPr/>
        </p:nvSpPr>
        <p:spPr>
          <a:xfrm>
            <a:off x="348791" y="181914"/>
            <a:ext cx="5456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Common </a:t>
            </a:r>
            <a:r>
              <a:rPr lang="en-US" sz="3200" dirty="0" err="1">
                <a:solidFill>
                  <a:schemeClr val="accent1"/>
                </a:solidFill>
              </a:rPr>
              <a:t>RNAseq</a:t>
            </a:r>
            <a:r>
              <a:rPr lang="en-US" sz="3200" dirty="0">
                <a:solidFill>
                  <a:schemeClr val="accent1"/>
                </a:solidFill>
              </a:rPr>
              <a:t> analysis goals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1DF01-C781-6D4D-8565-7418DBAB0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058" y="874976"/>
            <a:ext cx="5986876" cy="529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4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86E90059-F059-7945-8685-ED8BC3E337C1}"/>
              </a:ext>
            </a:extLst>
          </p:cNvPr>
          <p:cNvSpPr/>
          <p:nvPr/>
        </p:nvSpPr>
        <p:spPr>
          <a:xfrm>
            <a:off x="745322" y="2350550"/>
            <a:ext cx="5516831" cy="19659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7F5C9B-A81C-7E4E-A5BC-DF1E846D600F}"/>
              </a:ext>
            </a:extLst>
          </p:cNvPr>
          <p:cNvSpPr txBox="1"/>
          <p:nvPr/>
        </p:nvSpPr>
        <p:spPr>
          <a:xfrm>
            <a:off x="197963" y="187121"/>
            <a:ext cx="6383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Why is differential expression useful?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9E705-3D29-B040-9F1A-633775FAEAC2}"/>
              </a:ext>
            </a:extLst>
          </p:cNvPr>
          <p:cNvSpPr txBox="1"/>
          <p:nvPr/>
        </p:nvSpPr>
        <p:spPr>
          <a:xfrm>
            <a:off x="891843" y="3038984"/>
            <a:ext cx="111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Wild Type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9170FD-2BDF-C840-9AF4-A91478FC9947}"/>
              </a:ext>
            </a:extLst>
          </p:cNvPr>
          <p:cNvSpPr txBox="1"/>
          <p:nvPr/>
        </p:nvSpPr>
        <p:spPr>
          <a:xfrm>
            <a:off x="914400" y="3697734"/>
            <a:ext cx="885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Mutant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EA2ACA3-F906-2447-8BB2-2F3C8A0ED4DB}"/>
              </a:ext>
            </a:extLst>
          </p:cNvPr>
          <p:cNvSpPr/>
          <p:nvPr/>
        </p:nvSpPr>
        <p:spPr>
          <a:xfrm>
            <a:off x="4587674" y="3738282"/>
            <a:ext cx="1133061" cy="2882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CDCF326-8481-044D-AA21-2B7F2F7F1400}"/>
              </a:ext>
            </a:extLst>
          </p:cNvPr>
          <p:cNvSpPr/>
          <p:nvPr/>
        </p:nvSpPr>
        <p:spPr>
          <a:xfrm>
            <a:off x="4827160" y="3055480"/>
            <a:ext cx="427225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79228B-869B-8C4A-8855-833412D8E8DE}"/>
              </a:ext>
            </a:extLst>
          </p:cNvPr>
          <p:cNvSpPr txBox="1"/>
          <p:nvPr/>
        </p:nvSpPr>
        <p:spPr>
          <a:xfrm>
            <a:off x="300623" y="1222669"/>
            <a:ext cx="563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We’re looking for an explanation of observed phenotypes: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8ED3C9-3F24-DD4B-91DD-9C686FC0F682}"/>
              </a:ext>
            </a:extLst>
          </p:cNvPr>
          <p:cNvSpPr txBox="1"/>
          <p:nvPr/>
        </p:nvSpPr>
        <p:spPr>
          <a:xfrm>
            <a:off x="891843" y="4995076"/>
            <a:ext cx="4262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causes difference in phenotype?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30DCCF-3633-CF48-887C-EED4D62DE147}"/>
              </a:ext>
            </a:extLst>
          </p:cNvPr>
          <p:cNvSpPr txBox="1"/>
          <p:nvPr/>
        </p:nvSpPr>
        <p:spPr>
          <a:xfrm>
            <a:off x="914400" y="5364408"/>
            <a:ext cx="4262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Difference in protein activity!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4CB8878-F02E-974D-BAA0-BF650996CD0C}"/>
              </a:ext>
            </a:extLst>
          </p:cNvPr>
          <p:cNvSpPr/>
          <p:nvPr/>
        </p:nvSpPr>
        <p:spPr>
          <a:xfrm>
            <a:off x="3059039" y="3059668"/>
            <a:ext cx="427225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F43382B-6362-BC47-AA6F-FF6327CC481E}"/>
              </a:ext>
            </a:extLst>
          </p:cNvPr>
          <p:cNvSpPr/>
          <p:nvPr/>
        </p:nvSpPr>
        <p:spPr>
          <a:xfrm>
            <a:off x="3059039" y="3657185"/>
            <a:ext cx="427225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582CFC-BD95-0449-8519-35F4581A2D7B}"/>
              </a:ext>
            </a:extLst>
          </p:cNvPr>
          <p:cNvSpPr txBox="1"/>
          <p:nvPr/>
        </p:nvSpPr>
        <p:spPr>
          <a:xfrm>
            <a:off x="2850776" y="2420471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YPG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26C7F7-DAE5-0847-9213-8082438A5EC7}"/>
              </a:ext>
            </a:extLst>
          </p:cNvPr>
          <p:cNvSpPr txBox="1"/>
          <p:nvPr/>
        </p:nvSpPr>
        <p:spPr>
          <a:xfrm>
            <a:off x="4060922" y="2390313"/>
            <a:ext cx="1659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YPG + vitamin C</a:t>
            </a:r>
          </a:p>
        </p:txBody>
      </p:sp>
    </p:spTree>
    <p:extLst>
      <p:ext uri="{BB962C8B-B14F-4D97-AF65-F5344CB8AC3E}">
        <p14:creationId xmlns:p14="http://schemas.microsoft.com/office/powerpoint/2010/main" val="2292356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10352842-C4C0-A248-8F37-9E702CCEAEDE}"/>
              </a:ext>
            </a:extLst>
          </p:cNvPr>
          <p:cNvSpPr/>
          <p:nvPr/>
        </p:nvSpPr>
        <p:spPr>
          <a:xfrm>
            <a:off x="1104549" y="916094"/>
            <a:ext cx="7783958" cy="5551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D21EC0-01DF-D549-9DF8-63D01E9A9BF6}"/>
              </a:ext>
            </a:extLst>
          </p:cNvPr>
          <p:cNvSpPr txBox="1"/>
          <p:nvPr/>
        </p:nvSpPr>
        <p:spPr>
          <a:xfrm>
            <a:off x="1648838" y="3094862"/>
            <a:ext cx="249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mRNA copies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B6FA0-0496-A544-B0D3-B2A863F371CB}"/>
              </a:ext>
            </a:extLst>
          </p:cNvPr>
          <p:cNvSpPr txBox="1"/>
          <p:nvPr/>
        </p:nvSpPr>
        <p:spPr>
          <a:xfrm>
            <a:off x="1655723" y="3915872"/>
            <a:ext cx="259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Concentration of proteins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5565B8-E6ED-3244-AF46-D9FE90FCEE06}"/>
              </a:ext>
            </a:extLst>
          </p:cNvPr>
          <p:cNvSpPr txBox="1"/>
          <p:nvPr/>
        </p:nvSpPr>
        <p:spPr>
          <a:xfrm>
            <a:off x="1625101" y="4943707"/>
            <a:ext cx="2850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protein activity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0ADCBD-11BA-7142-BDA5-79C57AA81247}"/>
              </a:ext>
            </a:extLst>
          </p:cNvPr>
          <p:cNvCxnSpPr/>
          <p:nvPr/>
        </p:nvCxnSpPr>
        <p:spPr>
          <a:xfrm flipH="1">
            <a:off x="2853723" y="3473813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2A9AA1-96E5-E14B-AB64-7E4E91588759}"/>
              </a:ext>
            </a:extLst>
          </p:cNvPr>
          <p:cNvCxnSpPr/>
          <p:nvPr/>
        </p:nvCxnSpPr>
        <p:spPr>
          <a:xfrm flipH="1">
            <a:off x="2897576" y="4359857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E0CB329-D3B9-F14C-96C7-5E0C14AADE3B}"/>
              </a:ext>
            </a:extLst>
          </p:cNvPr>
          <p:cNvCxnSpPr>
            <a:cxnSpLocks/>
          </p:cNvCxnSpPr>
          <p:nvPr/>
        </p:nvCxnSpPr>
        <p:spPr>
          <a:xfrm flipV="1">
            <a:off x="1321835" y="1634535"/>
            <a:ext cx="3063779" cy="180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3669397-EE34-C747-B476-07EDF121E37F}"/>
              </a:ext>
            </a:extLst>
          </p:cNvPr>
          <p:cNvSpPr txBox="1"/>
          <p:nvPr/>
        </p:nvSpPr>
        <p:spPr>
          <a:xfrm>
            <a:off x="1363188" y="1703607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213D21-2679-E14E-8BBB-5EDB95BFD786}"/>
              </a:ext>
            </a:extLst>
          </p:cNvPr>
          <p:cNvSpPr txBox="1"/>
          <p:nvPr/>
        </p:nvSpPr>
        <p:spPr>
          <a:xfrm>
            <a:off x="2307373" y="1696735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A495C1B-8849-CC42-A73D-65C883A298C5}"/>
              </a:ext>
            </a:extLst>
          </p:cNvPr>
          <p:cNvSpPr txBox="1"/>
          <p:nvPr/>
        </p:nvSpPr>
        <p:spPr>
          <a:xfrm>
            <a:off x="3345280" y="1716040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D31A88-E9DC-D548-978E-DB5AC5B8C45F}"/>
              </a:ext>
            </a:extLst>
          </p:cNvPr>
          <p:cNvSpPr/>
          <p:nvPr/>
        </p:nvSpPr>
        <p:spPr>
          <a:xfrm>
            <a:off x="1648837" y="1457269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D0D5A0-E23F-FE4F-BE66-55D97AE92F8A}"/>
              </a:ext>
            </a:extLst>
          </p:cNvPr>
          <p:cNvSpPr/>
          <p:nvPr/>
        </p:nvSpPr>
        <p:spPr>
          <a:xfrm>
            <a:off x="1390053" y="1556884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27C89D0-F3F3-E642-AED7-5F3A68223DD9}"/>
              </a:ext>
            </a:extLst>
          </p:cNvPr>
          <p:cNvSpPr/>
          <p:nvPr/>
        </p:nvSpPr>
        <p:spPr>
          <a:xfrm>
            <a:off x="1408137" y="1362861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510A992-15A7-6C4A-AA0D-26FAFF9A2196}"/>
              </a:ext>
            </a:extLst>
          </p:cNvPr>
          <p:cNvSpPr/>
          <p:nvPr/>
        </p:nvSpPr>
        <p:spPr>
          <a:xfrm>
            <a:off x="1673807" y="1282975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0F4FF6-13CB-6F41-888F-9DDFA405CBFF}"/>
              </a:ext>
            </a:extLst>
          </p:cNvPr>
          <p:cNvSpPr/>
          <p:nvPr/>
        </p:nvSpPr>
        <p:spPr>
          <a:xfrm>
            <a:off x="1408137" y="1200150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2BDC9F-0904-5440-957B-AB453918538A}"/>
              </a:ext>
            </a:extLst>
          </p:cNvPr>
          <p:cNvSpPr/>
          <p:nvPr/>
        </p:nvSpPr>
        <p:spPr>
          <a:xfrm>
            <a:off x="2404267" y="1549845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4B7274E-E11F-0146-8D1E-36D45C7AC4D0}"/>
              </a:ext>
            </a:extLst>
          </p:cNvPr>
          <p:cNvSpPr/>
          <p:nvPr/>
        </p:nvSpPr>
        <p:spPr>
          <a:xfrm>
            <a:off x="2519183" y="1469805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BD699C-988E-0F46-B7EA-38CF099ADF52}"/>
              </a:ext>
            </a:extLst>
          </p:cNvPr>
          <p:cNvSpPr/>
          <p:nvPr/>
        </p:nvSpPr>
        <p:spPr>
          <a:xfrm>
            <a:off x="2404267" y="1388197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3F78DD-3F70-5140-82BE-AC6377B54B77}"/>
              </a:ext>
            </a:extLst>
          </p:cNvPr>
          <p:cNvSpPr/>
          <p:nvPr/>
        </p:nvSpPr>
        <p:spPr>
          <a:xfrm>
            <a:off x="3418481" y="1528278"/>
            <a:ext cx="531341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EE28439-E547-1846-BAA3-C0E06C6C4A00}"/>
              </a:ext>
            </a:extLst>
          </p:cNvPr>
          <p:cNvSpPr txBox="1"/>
          <p:nvPr/>
        </p:nvSpPr>
        <p:spPr>
          <a:xfrm>
            <a:off x="2156426" y="2380816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Counts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AAB257A-335F-0E44-A6C5-37B839E8057F}"/>
              </a:ext>
            </a:extLst>
          </p:cNvPr>
          <p:cNvCxnSpPr>
            <a:cxnSpLocks/>
          </p:cNvCxnSpPr>
          <p:nvPr/>
        </p:nvCxnSpPr>
        <p:spPr>
          <a:xfrm>
            <a:off x="2853725" y="2734343"/>
            <a:ext cx="0" cy="36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76CE977-6A78-A84C-97DD-3D1B1095854E}"/>
              </a:ext>
            </a:extLst>
          </p:cNvPr>
          <p:cNvSpPr txBox="1"/>
          <p:nvPr/>
        </p:nvSpPr>
        <p:spPr>
          <a:xfrm>
            <a:off x="2350239" y="5931038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Phenotype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37ED4DB-CD75-4D40-949E-E8A206DDCE0F}"/>
              </a:ext>
            </a:extLst>
          </p:cNvPr>
          <p:cNvCxnSpPr/>
          <p:nvPr/>
        </p:nvCxnSpPr>
        <p:spPr>
          <a:xfrm flipH="1">
            <a:off x="2897575" y="5470577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908AF02-38E7-254C-ACA0-67DD625A0F0A}"/>
              </a:ext>
            </a:extLst>
          </p:cNvPr>
          <p:cNvSpPr txBox="1"/>
          <p:nvPr/>
        </p:nvSpPr>
        <p:spPr>
          <a:xfrm>
            <a:off x="262942" y="256670"/>
            <a:ext cx="108428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mRNA is easier to measure than protein, so we use it as a proxy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C2B8DE-793B-C741-B7A0-F5FCBCBB7E2D}"/>
              </a:ext>
            </a:extLst>
          </p:cNvPr>
          <p:cNvSpPr/>
          <p:nvPr/>
        </p:nvSpPr>
        <p:spPr>
          <a:xfrm>
            <a:off x="4571184" y="6377038"/>
            <a:ext cx="7495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DroidSerif"/>
              </a:rPr>
              <a:t>https://</a:t>
            </a:r>
            <a:r>
              <a:rPr lang="en-US" dirty="0" err="1">
                <a:latin typeface="DroidSerif"/>
              </a:rPr>
              <a:t>www.slideshare.net</a:t>
            </a:r>
            <a:r>
              <a:rPr lang="en-US" dirty="0">
                <a:latin typeface="DroidSerif"/>
              </a:rPr>
              <a:t>/</a:t>
            </a:r>
            <a:r>
              <a:rPr lang="en-US" dirty="0" err="1">
                <a:latin typeface="DroidSerif"/>
              </a:rPr>
              <a:t>jakonix</a:t>
            </a:r>
            <a:r>
              <a:rPr lang="en-US" dirty="0">
                <a:latin typeface="DroidSerif"/>
              </a:rPr>
              <a:t>/part-1-of-rnaseq-for-de-defining-the-goal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4097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10352842-C4C0-A248-8F37-9E702CCEAEDE}"/>
              </a:ext>
            </a:extLst>
          </p:cNvPr>
          <p:cNvSpPr/>
          <p:nvPr/>
        </p:nvSpPr>
        <p:spPr>
          <a:xfrm>
            <a:off x="1104549" y="916094"/>
            <a:ext cx="7783958" cy="5551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D21EC0-01DF-D549-9DF8-63D01E9A9BF6}"/>
              </a:ext>
            </a:extLst>
          </p:cNvPr>
          <p:cNvSpPr txBox="1"/>
          <p:nvPr/>
        </p:nvSpPr>
        <p:spPr>
          <a:xfrm>
            <a:off x="1648838" y="3094862"/>
            <a:ext cx="249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mRNA copies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B6FA0-0496-A544-B0D3-B2A863F371CB}"/>
              </a:ext>
            </a:extLst>
          </p:cNvPr>
          <p:cNvSpPr txBox="1"/>
          <p:nvPr/>
        </p:nvSpPr>
        <p:spPr>
          <a:xfrm>
            <a:off x="1655723" y="3915872"/>
            <a:ext cx="259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Concentration of proteins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5565B8-E6ED-3244-AF46-D9FE90FCEE06}"/>
              </a:ext>
            </a:extLst>
          </p:cNvPr>
          <p:cNvSpPr txBox="1"/>
          <p:nvPr/>
        </p:nvSpPr>
        <p:spPr>
          <a:xfrm>
            <a:off x="1625101" y="4943707"/>
            <a:ext cx="2850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protein activity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0ADCBD-11BA-7142-BDA5-79C57AA81247}"/>
              </a:ext>
            </a:extLst>
          </p:cNvPr>
          <p:cNvCxnSpPr/>
          <p:nvPr/>
        </p:nvCxnSpPr>
        <p:spPr>
          <a:xfrm flipH="1">
            <a:off x="2853723" y="3473813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2A9AA1-96E5-E14B-AB64-7E4E91588759}"/>
              </a:ext>
            </a:extLst>
          </p:cNvPr>
          <p:cNvCxnSpPr/>
          <p:nvPr/>
        </p:nvCxnSpPr>
        <p:spPr>
          <a:xfrm flipH="1">
            <a:off x="2897576" y="4359857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E0CB329-D3B9-F14C-96C7-5E0C14AADE3B}"/>
              </a:ext>
            </a:extLst>
          </p:cNvPr>
          <p:cNvCxnSpPr>
            <a:cxnSpLocks/>
          </p:cNvCxnSpPr>
          <p:nvPr/>
        </p:nvCxnSpPr>
        <p:spPr>
          <a:xfrm flipV="1">
            <a:off x="1321835" y="1634535"/>
            <a:ext cx="3063779" cy="180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3669397-EE34-C747-B476-07EDF121E37F}"/>
              </a:ext>
            </a:extLst>
          </p:cNvPr>
          <p:cNvSpPr txBox="1"/>
          <p:nvPr/>
        </p:nvSpPr>
        <p:spPr>
          <a:xfrm>
            <a:off x="1363188" y="1703607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213D21-2679-E14E-8BBB-5EDB95BFD786}"/>
              </a:ext>
            </a:extLst>
          </p:cNvPr>
          <p:cNvSpPr txBox="1"/>
          <p:nvPr/>
        </p:nvSpPr>
        <p:spPr>
          <a:xfrm>
            <a:off x="2307373" y="1696735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A495C1B-8849-CC42-A73D-65C883A298C5}"/>
              </a:ext>
            </a:extLst>
          </p:cNvPr>
          <p:cNvSpPr txBox="1"/>
          <p:nvPr/>
        </p:nvSpPr>
        <p:spPr>
          <a:xfrm>
            <a:off x="3345280" y="1716040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D31A88-E9DC-D548-978E-DB5AC5B8C45F}"/>
              </a:ext>
            </a:extLst>
          </p:cNvPr>
          <p:cNvSpPr/>
          <p:nvPr/>
        </p:nvSpPr>
        <p:spPr>
          <a:xfrm>
            <a:off x="1648837" y="1457269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7D0D5A0-E23F-FE4F-BE66-55D97AE92F8A}"/>
              </a:ext>
            </a:extLst>
          </p:cNvPr>
          <p:cNvSpPr/>
          <p:nvPr/>
        </p:nvSpPr>
        <p:spPr>
          <a:xfrm>
            <a:off x="1390053" y="1556884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27C89D0-F3F3-E642-AED7-5F3A68223DD9}"/>
              </a:ext>
            </a:extLst>
          </p:cNvPr>
          <p:cNvSpPr/>
          <p:nvPr/>
        </p:nvSpPr>
        <p:spPr>
          <a:xfrm>
            <a:off x="1408137" y="1362861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510A992-15A7-6C4A-AA0D-26FAFF9A2196}"/>
              </a:ext>
            </a:extLst>
          </p:cNvPr>
          <p:cNvSpPr/>
          <p:nvPr/>
        </p:nvSpPr>
        <p:spPr>
          <a:xfrm>
            <a:off x="1673807" y="1282975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0F4FF6-13CB-6F41-888F-9DDFA405CBFF}"/>
              </a:ext>
            </a:extLst>
          </p:cNvPr>
          <p:cNvSpPr/>
          <p:nvPr/>
        </p:nvSpPr>
        <p:spPr>
          <a:xfrm>
            <a:off x="1408137" y="1200150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2BDC9F-0904-5440-957B-AB453918538A}"/>
              </a:ext>
            </a:extLst>
          </p:cNvPr>
          <p:cNvSpPr/>
          <p:nvPr/>
        </p:nvSpPr>
        <p:spPr>
          <a:xfrm>
            <a:off x="2404267" y="1549845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4B7274E-E11F-0146-8D1E-36D45C7AC4D0}"/>
              </a:ext>
            </a:extLst>
          </p:cNvPr>
          <p:cNvSpPr/>
          <p:nvPr/>
        </p:nvSpPr>
        <p:spPr>
          <a:xfrm>
            <a:off x="2519183" y="1469805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7BD699C-988E-0F46-B7EA-38CF099ADF52}"/>
              </a:ext>
            </a:extLst>
          </p:cNvPr>
          <p:cNvSpPr/>
          <p:nvPr/>
        </p:nvSpPr>
        <p:spPr>
          <a:xfrm>
            <a:off x="2404267" y="1388197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3F78DD-3F70-5140-82BE-AC6377B54B77}"/>
              </a:ext>
            </a:extLst>
          </p:cNvPr>
          <p:cNvSpPr/>
          <p:nvPr/>
        </p:nvSpPr>
        <p:spPr>
          <a:xfrm>
            <a:off x="3418481" y="1528278"/>
            <a:ext cx="531341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B101EE-1145-1C46-BDB3-02B3BF7BBEAE}"/>
              </a:ext>
            </a:extLst>
          </p:cNvPr>
          <p:cNvSpPr/>
          <p:nvPr/>
        </p:nvSpPr>
        <p:spPr>
          <a:xfrm>
            <a:off x="3596441" y="1445991"/>
            <a:ext cx="531341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EE28439-E547-1846-BAA3-C0E06C6C4A00}"/>
              </a:ext>
            </a:extLst>
          </p:cNvPr>
          <p:cNvSpPr txBox="1"/>
          <p:nvPr/>
        </p:nvSpPr>
        <p:spPr>
          <a:xfrm>
            <a:off x="2156426" y="2380816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Counts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AAB257A-335F-0E44-A6C5-37B839E8057F}"/>
              </a:ext>
            </a:extLst>
          </p:cNvPr>
          <p:cNvCxnSpPr>
            <a:cxnSpLocks/>
          </p:cNvCxnSpPr>
          <p:nvPr/>
        </p:nvCxnSpPr>
        <p:spPr>
          <a:xfrm>
            <a:off x="2853725" y="2734343"/>
            <a:ext cx="0" cy="36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76CE977-6A78-A84C-97DD-3D1B1095854E}"/>
              </a:ext>
            </a:extLst>
          </p:cNvPr>
          <p:cNvSpPr txBox="1"/>
          <p:nvPr/>
        </p:nvSpPr>
        <p:spPr>
          <a:xfrm>
            <a:off x="2350239" y="5931038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Phenotype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37ED4DB-CD75-4D40-949E-E8A206DDCE0F}"/>
              </a:ext>
            </a:extLst>
          </p:cNvPr>
          <p:cNvCxnSpPr/>
          <p:nvPr/>
        </p:nvCxnSpPr>
        <p:spPr>
          <a:xfrm flipH="1">
            <a:off x="2897575" y="5470577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6030E539-CC97-C340-BE1E-882D6FF82FBA}"/>
              </a:ext>
            </a:extLst>
          </p:cNvPr>
          <p:cNvSpPr txBox="1"/>
          <p:nvPr/>
        </p:nvSpPr>
        <p:spPr>
          <a:xfrm>
            <a:off x="4385614" y="4366216"/>
            <a:ext cx="4262362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Protein activity is independently regulated (phosphorylation, ubiquitination)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799AEEB-8989-2742-A998-8704871CD65E}"/>
              </a:ext>
            </a:extLst>
          </p:cNvPr>
          <p:cNvSpPr txBox="1"/>
          <p:nvPr/>
        </p:nvSpPr>
        <p:spPr>
          <a:xfrm>
            <a:off x="4385614" y="3406675"/>
            <a:ext cx="4262362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mRNA templates have different speeds of protein production, alternative splicing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8239569-911B-0546-8A1D-5D421E09DF5D}"/>
              </a:ext>
            </a:extLst>
          </p:cNvPr>
          <p:cNvSpPr txBox="1"/>
          <p:nvPr/>
        </p:nvSpPr>
        <p:spPr>
          <a:xfrm>
            <a:off x="4360794" y="2411177"/>
            <a:ext cx="3330364" cy="646331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Failure to map to proper location, biases in library prep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8C0618-A9C8-C744-91D8-A330E3651FD4}"/>
              </a:ext>
            </a:extLst>
          </p:cNvPr>
          <p:cNvSpPr txBox="1"/>
          <p:nvPr/>
        </p:nvSpPr>
        <p:spPr>
          <a:xfrm>
            <a:off x="262942" y="256670"/>
            <a:ext cx="10445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Though our assumptions about correlation are often violated 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67D895-862B-604A-8D98-0222FDB9274E}"/>
              </a:ext>
            </a:extLst>
          </p:cNvPr>
          <p:cNvSpPr txBox="1"/>
          <p:nvPr/>
        </p:nvSpPr>
        <p:spPr>
          <a:xfrm>
            <a:off x="4679622" y="6433334"/>
            <a:ext cx="751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jakonix</a:t>
            </a:r>
            <a:r>
              <a:rPr lang="en-US" dirty="0"/>
              <a:t>/part-1-of-rnaseq-for-de-defining-the-goal </a:t>
            </a:r>
          </a:p>
        </p:txBody>
      </p:sp>
    </p:spTree>
    <p:extLst>
      <p:ext uri="{BB962C8B-B14F-4D97-AF65-F5344CB8AC3E}">
        <p14:creationId xmlns:p14="http://schemas.microsoft.com/office/powerpoint/2010/main" val="1566398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5BD392E5-8E0D-AD4D-B5AB-039AF4AD37AB}"/>
              </a:ext>
            </a:extLst>
          </p:cNvPr>
          <p:cNvSpPr txBox="1"/>
          <p:nvPr/>
        </p:nvSpPr>
        <p:spPr>
          <a:xfrm>
            <a:off x="2519517" y="3215842"/>
            <a:ext cx="249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mRNA copies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319731-E8B3-6C48-B4F0-8ACE0F671CEF}"/>
              </a:ext>
            </a:extLst>
          </p:cNvPr>
          <p:cNvSpPr txBox="1"/>
          <p:nvPr/>
        </p:nvSpPr>
        <p:spPr>
          <a:xfrm>
            <a:off x="2557287" y="4027233"/>
            <a:ext cx="259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Concentration of proteins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DE10890-6A18-0642-AF62-EB259A80B3D0}"/>
              </a:ext>
            </a:extLst>
          </p:cNvPr>
          <p:cNvSpPr txBox="1"/>
          <p:nvPr/>
        </p:nvSpPr>
        <p:spPr>
          <a:xfrm>
            <a:off x="2600329" y="5055068"/>
            <a:ext cx="2850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protein activity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9091DB-75E4-C64A-8D60-1D2917A7950A}"/>
              </a:ext>
            </a:extLst>
          </p:cNvPr>
          <p:cNvCxnSpPr/>
          <p:nvPr/>
        </p:nvCxnSpPr>
        <p:spPr>
          <a:xfrm flipH="1">
            <a:off x="3670302" y="3623055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CFBAEFE-6B4F-5545-91D2-81C0C0DA3B46}"/>
              </a:ext>
            </a:extLst>
          </p:cNvPr>
          <p:cNvCxnSpPr/>
          <p:nvPr/>
        </p:nvCxnSpPr>
        <p:spPr>
          <a:xfrm flipH="1">
            <a:off x="3713482" y="4594172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4FE73BA-7E83-4345-99E3-3A3E264C05B4}"/>
              </a:ext>
            </a:extLst>
          </p:cNvPr>
          <p:cNvCxnSpPr>
            <a:cxnSpLocks/>
          </p:cNvCxnSpPr>
          <p:nvPr/>
        </p:nvCxnSpPr>
        <p:spPr>
          <a:xfrm flipV="1">
            <a:off x="2124402" y="1745896"/>
            <a:ext cx="3063779" cy="180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9F195F9-A39A-B840-BF60-CDD561B97519}"/>
              </a:ext>
            </a:extLst>
          </p:cNvPr>
          <p:cNvSpPr txBox="1"/>
          <p:nvPr/>
        </p:nvSpPr>
        <p:spPr>
          <a:xfrm>
            <a:off x="2165755" y="1814968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6158AB6-5F0C-9043-9861-B2FE9A3EF908}"/>
              </a:ext>
            </a:extLst>
          </p:cNvPr>
          <p:cNvSpPr txBox="1"/>
          <p:nvPr/>
        </p:nvSpPr>
        <p:spPr>
          <a:xfrm>
            <a:off x="3109940" y="1808096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AF2338C-451B-B149-B96C-6F1144DF1FEB}"/>
              </a:ext>
            </a:extLst>
          </p:cNvPr>
          <p:cNvSpPr txBox="1"/>
          <p:nvPr/>
        </p:nvSpPr>
        <p:spPr>
          <a:xfrm>
            <a:off x="4147847" y="1827401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C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17840F-96FF-9540-8CF1-9F6F8F439569}"/>
              </a:ext>
            </a:extLst>
          </p:cNvPr>
          <p:cNvSpPr/>
          <p:nvPr/>
        </p:nvSpPr>
        <p:spPr>
          <a:xfrm>
            <a:off x="2451404" y="1568630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E3291D-7527-1E45-9697-E2FAFC19BBC0}"/>
              </a:ext>
            </a:extLst>
          </p:cNvPr>
          <p:cNvSpPr/>
          <p:nvPr/>
        </p:nvSpPr>
        <p:spPr>
          <a:xfrm>
            <a:off x="2192620" y="1668245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CC2F151-4C9B-4F44-B0E8-ED6DFAB45C1D}"/>
              </a:ext>
            </a:extLst>
          </p:cNvPr>
          <p:cNvSpPr/>
          <p:nvPr/>
        </p:nvSpPr>
        <p:spPr>
          <a:xfrm>
            <a:off x="2210704" y="1474222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09E2EDC-26DE-8646-9267-E5F890357045}"/>
              </a:ext>
            </a:extLst>
          </p:cNvPr>
          <p:cNvSpPr/>
          <p:nvPr/>
        </p:nvSpPr>
        <p:spPr>
          <a:xfrm>
            <a:off x="2476374" y="1394336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2AE385C-13E1-874A-AED5-8D5F91A3EA27}"/>
              </a:ext>
            </a:extLst>
          </p:cNvPr>
          <p:cNvSpPr/>
          <p:nvPr/>
        </p:nvSpPr>
        <p:spPr>
          <a:xfrm>
            <a:off x="2210704" y="1311511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F3F828-73B9-E04C-9E82-8FD3114A5126}"/>
              </a:ext>
            </a:extLst>
          </p:cNvPr>
          <p:cNvSpPr/>
          <p:nvPr/>
        </p:nvSpPr>
        <p:spPr>
          <a:xfrm>
            <a:off x="3206834" y="1661206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7693CDC-C8BE-7640-AFB4-E8B657DDB82B}"/>
              </a:ext>
            </a:extLst>
          </p:cNvPr>
          <p:cNvSpPr/>
          <p:nvPr/>
        </p:nvSpPr>
        <p:spPr>
          <a:xfrm>
            <a:off x="3321750" y="1581166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CDB2371-4EEB-A74B-ADAC-8D3F8A388DA8}"/>
              </a:ext>
            </a:extLst>
          </p:cNvPr>
          <p:cNvSpPr/>
          <p:nvPr/>
        </p:nvSpPr>
        <p:spPr>
          <a:xfrm>
            <a:off x="3206834" y="1499558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108028E-6230-3F4F-9FAD-EB407856D6C4}"/>
              </a:ext>
            </a:extLst>
          </p:cNvPr>
          <p:cNvSpPr/>
          <p:nvPr/>
        </p:nvSpPr>
        <p:spPr>
          <a:xfrm>
            <a:off x="4221048" y="1639639"/>
            <a:ext cx="531341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48ABB6D-9CD3-7543-AA98-97E363EFD0F4}"/>
              </a:ext>
            </a:extLst>
          </p:cNvPr>
          <p:cNvSpPr/>
          <p:nvPr/>
        </p:nvSpPr>
        <p:spPr>
          <a:xfrm>
            <a:off x="4399008" y="1557352"/>
            <a:ext cx="531341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DB08D3C-A5D8-3746-9287-CF856D9B8CA4}"/>
              </a:ext>
            </a:extLst>
          </p:cNvPr>
          <p:cNvSpPr txBox="1"/>
          <p:nvPr/>
        </p:nvSpPr>
        <p:spPr>
          <a:xfrm>
            <a:off x="3007715" y="2492177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Counts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B5482C-8933-1140-BAA1-F7396F5393F1}"/>
              </a:ext>
            </a:extLst>
          </p:cNvPr>
          <p:cNvCxnSpPr>
            <a:cxnSpLocks/>
          </p:cNvCxnSpPr>
          <p:nvPr/>
        </p:nvCxnSpPr>
        <p:spPr>
          <a:xfrm>
            <a:off x="3656290" y="2861509"/>
            <a:ext cx="0" cy="36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036A85E-34F8-CA4E-9B81-D048F542DF31}"/>
              </a:ext>
            </a:extLst>
          </p:cNvPr>
          <p:cNvSpPr txBox="1"/>
          <p:nvPr/>
        </p:nvSpPr>
        <p:spPr>
          <a:xfrm>
            <a:off x="3152806" y="6042399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WT Phenotype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D89E4F4-A57F-D340-89A2-B12014C33896}"/>
              </a:ext>
            </a:extLst>
          </p:cNvPr>
          <p:cNvCxnSpPr/>
          <p:nvPr/>
        </p:nvCxnSpPr>
        <p:spPr>
          <a:xfrm flipH="1">
            <a:off x="3843357" y="5586744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2655DBD-9EC9-C14B-A87A-1BB56B3D5644}"/>
              </a:ext>
            </a:extLst>
          </p:cNvPr>
          <p:cNvSpPr txBox="1"/>
          <p:nvPr/>
        </p:nvSpPr>
        <p:spPr>
          <a:xfrm>
            <a:off x="6086789" y="6205749"/>
            <a:ext cx="214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Mutant Phenotype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C6CA37B-24F8-D749-845E-C76A9AF92154}"/>
              </a:ext>
            </a:extLst>
          </p:cNvPr>
          <p:cNvSpPr/>
          <p:nvPr/>
        </p:nvSpPr>
        <p:spPr>
          <a:xfrm>
            <a:off x="3372708" y="6390415"/>
            <a:ext cx="1133061" cy="2882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03F62B8-CA9A-0140-A990-9793AB09DE38}"/>
              </a:ext>
            </a:extLst>
          </p:cNvPr>
          <p:cNvSpPr/>
          <p:nvPr/>
        </p:nvSpPr>
        <p:spPr>
          <a:xfrm>
            <a:off x="8198365" y="6227065"/>
            <a:ext cx="427225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0A8B393-3D19-0C4F-8117-ED79DEFBB6DA}"/>
              </a:ext>
            </a:extLst>
          </p:cNvPr>
          <p:cNvSpPr txBox="1"/>
          <p:nvPr/>
        </p:nvSpPr>
        <p:spPr>
          <a:xfrm>
            <a:off x="7099799" y="3206223"/>
            <a:ext cx="249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mRNA copies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225773E-A2CB-F24D-8864-7C195BD6FDF2}"/>
              </a:ext>
            </a:extLst>
          </p:cNvPr>
          <p:cNvSpPr txBox="1"/>
          <p:nvPr/>
        </p:nvSpPr>
        <p:spPr>
          <a:xfrm>
            <a:off x="7106684" y="4027233"/>
            <a:ext cx="259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Concentration of proteins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52A8E9C-055C-214E-A2F3-AC1C637CB80F}"/>
              </a:ext>
            </a:extLst>
          </p:cNvPr>
          <p:cNvSpPr txBox="1"/>
          <p:nvPr/>
        </p:nvSpPr>
        <p:spPr>
          <a:xfrm>
            <a:off x="7076062" y="5055068"/>
            <a:ext cx="2850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protein activity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E052424-A140-3540-9974-F34045A79783}"/>
              </a:ext>
            </a:extLst>
          </p:cNvPr>
          <p:cNvCxnSpPr/>
          <p:nvPr/>
        </p:nvCxnSpPr>
        <p:spPr>
          <a:xfrm flipH="1">
            <a:off x="8342937" y="3655325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A057EED-4FC7-D546-84AF-F444BB363C99}"/>
              </a:ext>
            </a:extLst>
          </p:cNvPr>
          <p:cNvCxnSpPr/>
          <p:nvPr/>
        </p:nvCxnSpPr>
        <p:spPr>
          <a:xfrm flipH="1">
            <a:off x="8348536" y="4597478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69E106A-50F4-B04A-9631-4E1A8DA40830}"/>
              </a:ext>
            </a:extLst>
          </p:cNvPr>
          <p:cNvCxnSpPr>
            <a:cxnSpLocks/>
          </p:cNvCxnSpPr>
          <p:nvPr/>
        </p:nvCxnSpPr>
        <p:spPr>
          <a:xfrm flipV="1">
            <a:off x="6772796" y="1745896"/>
            <a:ext cx="3063779" cy="180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CADAC2-3585-924A-BB36-CFBFC1892622}"/>
              </a:ext>
            </a:extLst>
          </p:cNvPr>
          <p:cNvSpPr txBox="1"/>
          <p:nvPr/>
        </p:nvSpPr>
        <p:spPr>
          <a:xfrm>
            <a:off x="6814149" y="1814968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8E17A82-83C8-744D-A8B6-52A0EA745B86}"/>
              </a:ext>
            </a:extLst>
          </p:cNvPr>
          <p:cNvSpPr txBox="1"/>
          <p:nvPr/>
        </p:nvSpPr>
        <p:spPr>
          <a:xfrm>
            <a:off x="7758334" y="1808096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B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8F3A4B2-5494-8441-B965-F58A3FE14A31}"/>
              </a:ext>
            </a:extLst>
          </p:cNvPr>
          <p:cNvSpPr txBox="1"/>
          <p:nvPr/>
        </p:nvSpPr>
        <p:spPr>
          <a:xfrm>
            <a:off x="8796241" y="1827401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 C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739728A-F150-0E40-92E7-0BCBD332A58A}"/>
              </a:ext>
            </a:extLst>
          </p:cNvPr>
          <p:cNvSpPr/>
          <p:nvPr/>
        </p:nvSpPr>
        <p:spPr>
          <a:xfrm>
            <a:off x="7099798" y="1568630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AA655D1-361A-5048-BBA5-70D1D7EA83E9}"/>
              </a:ext>
            </a:extLst>
          </p:cNvPr>
          <p:cNvSpPr/>
          <p:nvPr/>
        </p:nvSpPr>
        <p:spPr>
          <a:xfrm>
            <a:off x="6841014" y="1668245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746ED1E-8D9C-3849-934E-BD290665D6A0}"/>
              </a:ext>
            </a:extLst>
          </p:cNvPr>
          <p:cNvSpPr/>
          <p:nvPr/>
        </p:nvSpPr>
        <p:spPr>
          <a:xfrm>
            <a:off x="6859098" y="1474222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5C658B7-2557-6149-ACE7-C1610814CAFF}"/>
              </a:ext>
            </a:extLst>
          </p:cNvPr>
          <p:cNvSpPr/>
          <p:nvPr/>
        </p:nvSpPr>
        <p:spPr>
          <a:xfrm>
            <a:off x="7124768" y="1394336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20B1A86-E75A-8942-99A0-DB3876698E3F}"/>
              </a:ext>
            </a:extLst>
          </p:cNvPr>
          <p:cNvSpPr/>
          <p:nvPr/>
        </p:nvSpPr>
        <p:spPr>
          <a:xfrm>
            <a:off x="6859098" y="1311511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FA9CC8C-F9F0-3544-9EDE-A067F4878C52}"/>
              </a:ext>
            </a:extLst>
          </p:cNvPr>
          <p:cNvSpPr/>
          <p:nvPr/>
        </p:nvSpPr>
        <p:spPr>
          <a:xfrm>
            <a:off x="7855228" y="1661206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E5C6D0A-B3B0-694C-ABBE-4D85AE39DD9D}"/>
              </a:ext>
            </a:extLst>
          </p:cNvPr>
          <p:cNvSpPr/>
          <p:nvPr/>
        </p:nvSpPr>
        <p:spPr>
          <a:xfrm>
            <a:off x="7970144" y="1581166"/>
            <a:ext cx="531341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6B3577D-8439-8747-8AE8-5DB615EFE089}"/>
              </a:ext>
            </a:extLst>
          </p:cNvPr>
          <p:cNvSpPr txBox="1"/>
          <p:nvPr/>
        </p:nvSpPr>
        <p:spPr>
          <a:xfrm>
            <a:off x="7607387" y="2492177"/>
            <a:ext cx="13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Counts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EC5F2438-D962-574D-A804-1600F2421E26}"/>
              </a:ext>
            </a:extLst>
          </p:cNvPr>
          <p:cNvCxnSpPr>
            <a:cxnSpLocks/>
          </p:cNvCxnSpPr>
          <p:nvPr/>
        </p:nvCxnSpPr>
        <p:spPr>
          <a:xfrm>
            <a:off x="8304686" y="2845704"/>
            <a:ext cx="0" cy="36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F69D2AEB-4AD9-D54C-B063-16B235EC648E}"/>
              </a:ext>
            </a:extLst>
          </p:cNvPr>
          <p:cNvCxnSpPr/>
          <p:nvPr/>
        </p:nvCxnSpPr>
        <p:spPr>
          <a:xfrm flipH="1">
            <a:off x="8348536" y="5581938"/>
            <a:ext cx="1" cy="32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82BF5E3-34AB-6D47-9245-DAA8289664FA}"/>
              </a:ext>
            </a:extLst>
          </p:cNvPr>
          <p:cNvSpPr/>
          <p:nvPr/>
        </p:nvSpPr>
        <p:spPr>
          <a:xfrm>
            <a:off x="7076046" y="1218556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40D207B-E9A0-1D44-A424-06B6EC594897}"/>
              </a:ext>
            </a:extLst>
          </p:cNvPr>
          <p:cNvSpPr/>
          <p:nvPr/>
        </p:nvSpPr>
        <p:spPr>
          <a:xfrm>
            <a:off x="6772796" y="1123030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222F591D-38A2-F048-B838-5207750EA028}"/>
              </a:ext>
            </a:extLst>
          </p:cNvPr>
          <p:cNvSpPr/>
          <p:nvPr/>
        </p:nvSpPr>
        <p:spPr>
          <a:xfrm>
            <a:off x="7038466" y="1027969"/>
            <a:ext cx="53134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82E645-5CB9-7942-98E1-319CD3E81AED}"/>
              </a:ext>
            </a:extLst>
          </p:cNvPr>
          <p:cNvSpPr/>
          <p:nvPr/>
        </p:nvSpPr>
        <p:spPr>
          <a:xfrm>
            <a:off x="260424" y="256697"/>
            <a:ext cx="73856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YanoneKaffeesatz"/>
              </a:rPr>
              <a:t>As a consequence, we look at comparisons </a:t>
            </a:r>
            <a:endParaRPr lang="en-US" sz="3200" dirty="0"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69934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E32197A-D39D-DB40-89FC-7DE1D9359EE8}"/>
              </a:ext>
            </a:extLst>
          </p:cNvPr>
          <p:cNvSpPr txBox="1"/>
          <p:nvPr/>
        </p:nvSpPr>
        <p:spPr>
          <a:xfrm>
            <a:off x="201530" y="155287"/>
            <a:ext cx="1608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Our goal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972288-D839-7E47-88DB-83C153F26975}"/>
              </a:ext>
            </a:extLst>
          </p:cNvPr>
          <p:cNvSpPr txBox="1"/>
          <p:nvPr/>
        </p:nvSpPr>
        <p:spPr>
          <a:xfrm>
            <a:off x="509048" y="1093509"/>
            <a:ext cx="9012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“How can we detect genes for which the counts of reads change between conditions </a:t>
            </a:r>
            <a:r>
              <a:rPr lang="en-US" b="1" dirty="0"/>
              <a:t>more systematically </a:t>
            </a:r>
            <a:r>
              <a:rPr lang="en-US" dirty="0"/>
              <a:t>than as expected by chance” </a:t>
            </a:r>
          </a:p>
          <a:p>
            <a:endParaRPr lang="en-US" dirty="0">
              <a:effectLst/>
            </a:endParaRPr>
          </a:p>
          <a:p>
            <a:r>
              <a:rPr lang="en-US" dirty="0"/>
              <a:t>We must design an experiment where this hypothesis can be tested.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ED9559-F811-184E-A833-C1AF04D9A93E}"/>
              </a:ext>
            </a:extLst>
          </p:cNvPr>
          <p:cNvSpPr/>
          <p:nvPr/>
        </p:nvSpPr>
        <p:spPr>
          <a:xfrm>
            <a:off x="687860" y="530104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DroidSans"/>
              </a:rPr>
              <a:t>Oshlack</a:t>
            </a:r>
            <a:r>
              <a:rPr lang="en-US" dirty="0">
                <a:latin typeface="DroidSans"/>
              </a:rPr>
              <a:t> et al. 2010. From RNA-</a:t>
            </a:r>
            <a:r>
              <a:rPr lang="en-US" dirty="0" err="1">
                <a:latin typeface="DroidSans"/>
              </a:rPr>
              <a:t>seq</a:t>
            </a:r>
            <a:r>
              <a:rPr lang="en-US" dirty="0">
                <a:latin typeface="DroidSans"/>
              </a:rPr>
              <a:t> reads to differential expression results. Genome Biology 2010, 11:220 </a:t>
            </a:r>
            <a:r>
              <a:rPr lang="en-US" dirty="0">
                <a:solidFill>
                  <a:srgbClr val="00007F"/>
                </a:solidFill>
                <a:latin typeface="DroidSans"/>
              </a:rPr>
              <a:t>http://</a:t>
            </a:r>
            <a:r>
              <a:rPr lang="en-US" dirty="0" err="1">
                <a:solidFill>
                  <a:srgbClr val="00007F"/>
                </a:solidFill>
                <a:latin typeface="DroidSans"/>
              </a:rPr>
              <a:t>genomebiology.com</a:t>
            </a:r>
            <a:r>
              <a:rPr lang="en-US" dirty="0">
                <a:solidFill>
                  <a:srgbClr val="00007F"/>
                </a:solidFill>
                <a:latin typeface="DroidSans"/>
              </a:rPr>
              <a:t>/2010/11/12/220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56896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E32197A-D39D-DB40-89FC-7DE1D9359EE8}"/>
              </a:ext>
            </a:extLst>
          </p:cNvPr>
          <p:cNvSpPr txBox="1"/>
          <p:nvPr/>
        </p:nvSpPr>
        <p:spPr>
          <a:xfrm>
            <a:off x="617837" y="1124693"/>
            <a:ext cx="4165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deep to sequence?</a:t>
            </a:r>
          </a:p>
          <a:p>
            <a:r>
              <a:rPr lang="en-US" dirty="0"/>
              <a:t>How many biological replicates to choose?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1A1BE6-C201-C149-AD60-79234408CB24}"/>
              </a:ext>
            </a:extLst>
          </p:cNvPr>
          <p:cNvSpPr txBox="1"/>
          <p:nvPr/>
        </p:nvSpPr>
        <p:spPr>
          <a:xfrm>
            <a:off x="395416" y="217105"/>
            <a:ext cx="3281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Experiment design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DE2EF3-CF9F-2B49-A2D3-475015F2A00F}"/>
              </a:ext>
            </a:extLst>
          </p:cNvPr>
          <p:cNvSpPr txBox="1"/>
          <p:nvPr/>
        </p:nvSpPr>
        <p:spPr>
          <a:xfrm>
            <a:off x="1260389" y="2211859"/>
            <a:ext cx="98112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 to answer in general but certainly &gt;=3 replicates and ~20 M reads/replicate for strongly expressed genes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Pilot studies are recommended to determine the number of replicates needed to capture the variability (e.g. 2 bio replicates, 10-20 M reads) </a:t>
            </a:r>
          </a:p>
        </p:txBody>
      </p:sp>
    </p:spTree>
    <p:extLst>
      <p:ext uri="{BB962C8B-B14F-4D97-AF65-F5344CB8AC3E}">
        <p14:creationId xmlns:p14="http://schemas.microsoft.com/office/powerpoint/2010/main" val="1131075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E32197A-D39D-DB40-89FC-7DE1D9359EE8}"/>
              </a:ext>
            </a:extLst>
          </p:cNvPr>
          <p:cNvSpPr txBox="1"/>
          <p:nvPr/>
        </p:nvSpPr>
        <p:spPr>
          <a:xfrm>
            <a:off x="565002" y="1108268"/>
            <a:ext cx="93822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most effective way to improve detection of differential expression in low expression genes is to add more replicates, rather than adding more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following figure from </a:t>
            </a:r>
            <a:r>
              <a:rPr lang="en-US" dirty="0" err="1"/>
              <a:t>Gierlinski</a:t>
            </a:r>
            <a:r>
              <a:rPr lang="en-US" dirty="0"/>
              <a:t> et al shows coverage variation in 4 replicates of a relatively simple yeast transcriptome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paper concludes that we should invest in 6 </a:t>
            </a:r>
            <a:r>
              <a:rPr lang="en-US" b="1" dirty="0"/>
              <a:t>biological </a:t>
            </a:r>
            <a:r>
              <a:rPr lang="en-US" dirty="0"/>
              <a:t>replicates per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1A1BE6-C201-C149-AD60-79234408CB24}"/>
              </a:ext>
            </a:extLst>
          </p:cNvPr>
          <p:cNvSpPr txBox="1"/>
          <p:nvPr/>
        </p:nvSpPr>
        <p:spPr>
          <a:xfrm>
            <a:off x="271848" y="218934"/>
            <a:ext cx="3414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Invest in replicates!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B7026F-3015-C248-8482-0A79E18A5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392"/>
          <a:stretch/>
        </p:blipFill>
        <p:spPr>
          <a:xfrm>
            <a:off x="1487829" y="3429000"/>
            <a:ext cx="7536581" cy="282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937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526</Words>
  <Application>Microsoft Macintosh PowerPoint</Application>
  <PresentationFormat>Widescreen</PresentationFormat>
  <Paragraphs>105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DroidSans</vt:lpstr>
      <vt:lpstr>DroidSerif</vt:lpstr>
      <vt:lpstr>YanoneKaffeesatz</vt:lpstr>
      <vt:lpstr>Office Theme</vt:lpstr>
      <vt:lpstr>Bioinformatics for RNA-seq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Bioinformatics for RNA-seq</dc:title>
  <dc:creator>Microsoft Office User</dc:creator>
  <cp:lastModifiedBy>Microsoft Office User</cp:lastModifiedBy>
  <cp:revision>7</cp:revision>
  <cp:lastPrinted>2020-05-15T02:06:37Z</cp:lastPrinted>
  <dcterms:created xsi:type="dcterms:W3CDTF">2020-05-15T01:49:03Z</dcterms:created>
  <dcterms:modified xsi:type="dcterms:W3CDTF">2020-05-15T02:10:11Z</dcterms:modified>
</cp:coreProperties>
</file>